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58" r:id="rId4"/>
    <p:sldId id="267" r:id="rId5"/>
    <p:sldId id="269" r:id="rId6"/>
    <p:sldId id="268" r:id="rId7"/>
    <p:sldId id="270" r:id="rId8"/>
    <p:sldId id="261" r:id="rId9"/>
    <p:sldId id="271" r:id="rId10"/>
    <p:sldId id="272" r:id="rId11"/>
    <p:sldId id="262" r:id="rId12"/>
    <p:sldId id="274" r:id="rId13"/>
    <p:sldId id="263" r:id="rId14"/>
    <p:sldId id="278" r:id="rId15"/>
    <p:sldId id="273" r:id="rId16"/>
    <p:sldId id="275" r:id="rId17"/>
    <p:sldId id="266" r:id="rId18"/>
    <p:sldId id="264" r:id="rId19"/>
    <p:sldId id="265" r:id="rId20"/>
    <p:sldId id="260" r:id="rId21"/>
    <p:sldId id="276" r:id="rId22"/>
    <p:sldId id="277" r:id="rId23"/>
    <p:sldId id="280" r:id="rId24"/>
    <p:sldId id="281" r:id="rId25"/>
    <p:sldId id="283" r:id="rId26"/>
    <p:sldId id="284" r:id="rId27"/>
    <p:sldId id="285" r:id="rId28"/>
    <p:sldId id="286" r:id="rId29"/>
    <p:sldId id="279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FF128-C549-41DA-8484-B8F857B60DD2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DAEE7C9-C231-4E40-A982-5CE14A056E28}">
      <dgm:prSet phldrT="[Текст]"/>
      <dgm:spPr/>
      <dgm:t>
        <a:bodyPr/>
        <a:lstStyle/>
        <a:p>
          <a:r>
            <a:rPr lang="ru-RU" dirty="0" smtClean="0"/>
            <a:t>Отбор документов на хранение</a:t>
          </a:r>
          <a:endParaRPr lang="ru-RU" dirty="0"/>
        </a:p>
      </dgm:t>
    </dgm:pt>
    <dgm:pt modelId="{E2741168-092C-4961-82D6-DDF20F11D062}" type="parTrans" cxnId="{97705E99-584B-49F8-B529-DC2A21A83B63}">
      <dgm:prSet/>
      <dgm:spPr/>
      <dgm:t>
        <a:bodyPr/>
        <a:lstStyle/>
        <a:p>
          <a:endParaRPr lang="ru-RU"/>
        </a:p>
      </dgm:t>
    </dgm:pt>
    <dgm:pt modelId="{A72C36FA-C2AA-4C5A-AC69-A026304F8106}" type="sibTrans" cxnId="{97705E99-584B-49F8-B529-DC2A21A83B63}">
      <dgm:prSet/>
      <dgm:spPr/>
      <dgm:t>
        <a:bodyPr/>
        <a:lstStyle/>
        <a:p>
          <a:endParaRPr lang="ru-RU"/>
        </a:p>
      </dgm:t>
    </dgm:pt>
    <dgm:pt modelId="{40E80011-9625-4692-9105-3DE507FD15BC}">
      <dgm:prSet phldrT="[Текст]"/>
      <dgm:spPr/>
      <dgm:t>
        <a:bodyPr/>
        <a:lstStyle/>
        <a:p>
          <a:r>
            <a:rPr lang="ru-RU" dirty="0" smtClean="0"/>
            <a:t>Экспертиза ценности документов</a:t>
          </a:r>
          <a:endParaRPr lang="ru-RU" dirty="0"/>
        </a:p>
      </dgm:t>
    </dgm:pt>
    <dgm:pt modelId="{E0A1A003-1F37-42F3-8F40-7677224919BA}" type="parTrans" cxnId="{8A04CCD8-9018-44BE-BBB4-25BDB735EDFC}">
      <dgm:prSet/>
      <dgm:spPr/>
      <dgm:t>
        <a:bodyPr/>
        <a:lstStyle/>
        <a:p>
          <a:endParaRPr lang="ru-RU"/>
        </a:p>
      </dgm:t>
    </dgm:pt>
    <dgm:pt modelId="{4F3B03D0-E90B-45DB-92B8-907054AEE3FA}" type="sibTrans" cxnId="{8A04CCD8-9018-44BE-BBB4-25BDB735EDFC}">
      <dgm:prSet/>
      <dgm:spPr/>
      <dgm:t>
        <a:bodyPr/>
        <a:lstStyle/>
        <a:p>
          <a:endParaRPr lang="ru-RU"/>
        </a:p>
      </dgm:t>
    </dgm:pt>
    <dgm:pt modelId="{E94B3A8B-8FC7-432D-919B-81137EFAE285}">
      <dgm:prSet phldrT="[Текст]"/>
      <dgm:spPr/>
      <dgm:t>
        <a:bodyPr/>
        <a:lstStyle/>
        <a:p>
          <a:r>
            <a:rPr lang="ru-RU" dirty="0" smtClean="0"/>
            <a:t>Систематизация документов и техническое оформление дел</a:t>
          </a:r>
          <a:endParaRPr lang="ru-RU" dirty="0"/>
        </a:p>
      </dgm:t>
    </dgm:pt>
    <dgm:pt modelId="{F545B41C-B26A-49CE-8AD3-EFDFFF09A196}" type="parTrans" cxnId="{33E5B907-55BF-4D02-B366-DE82293AADE2}">
      <dgm:prSet/>
      <dgm:spPr/>
      <dgm:t>
        <a:bodyPr/>
        <a:lstStyle/>
        <a:p>
          <a:endParaRPr lang="ru-RU"/>
        </a:p>
      </dgm:t>
    </dgm:pt>
    <dgm:pt modelId="{85643EEA-9CEC-4700-8AB7-53DF3180DDFD}" type="sibTrans" cxnId="{33E5B907-55BF-4D02-B366-DE82293AADE2}">
      <dgm:prSet/>
      <dgm:spPr/>
      <dgm:t>
        <a:bodyPr/>
        <a:lstStyle/>
        <a:p>
          <a:endParaRPr lang="ru-RU"/>
        </a:p>
      </dgm:t>
    </dgm:pt>
    <dgm:pt modelId="{DA27E6F3-F2EA-42F5-9E35-4161ADFAC206}">
      <dgm:prSet/>
      <dgm:spPr/>
      <dgm:t>
        <a:bodyPr/>
        <a:lstStyle/>
        <a:p>
          <a:r>
            <a:rPr lang="ru-RU" dirty="0" smtClean="0"/>
            <a:t>Составление описей дел</a:t>
          </a:r>
          <a:endParaRPr lang="ru-RU" dirty="0"/>
        </a:p>
      </dgm:t>
    </dgm:pt>
    <dgm:pt modelId="{A5085C5E-72F2-4E0C-BD5E-FDB4AC5348A6}" type="parTrans" cxnId="{CEE48255-17FB-42A2-B843-746ADCD7E030}">
      <dgm:prSet/>
      <dgm:spPr/>
      <dgm:t>
        <a:bodyPr/>
        <a:lstStyle/>
        <a:p>
          <a:endParaRPr lang="ru-RU"/>
        </a:p>
      </dgm:t>
    </dgm:pt>
    <dgm:pt modelId="{BF37C324-1189-47FC-89AC-755CFD3A6EA6}" type="sibTrans" cxnId="{CEE48255-17FB-42A2-B843-746ADCD7E030}">
      <dgm:prSet/>
      <dgm:spPr/>
      <dgm:t>
        <a:bodyPr/>
        <a:lstStyle/>
        <a:p>
          <a:endParaRPr lang="ru-RU"/>
        </a:p>
      </dgm:t>
    </dgm:pt>
    <dgm:pt modelId="{6CB795BA-C438-4F80-914E-62EE697B922A}" type="pres">
      <dgm:prSet presAssocID="{BC6FF128-C549-41DA-8484-B8F857B60DD2}" presName="linearFlow" presStyleCnt="0">
        <dgm:presLayoutVars>
          <dgm:resizeHandles val="exact"/>
        </dgm:presLayoutVars>
      </dgm:prSet>
      <dgm:spPr/>
    </dgm:pt>
    <dgm:pt modelId="{C5FD8181-7F28-4B57-982A-F3421DBE2C78}" type="pres">
      <dgm:prSet presAssocID="{8DAEE7C9-C231-4E40-A982-5CE14A056E28}" presName="node" presStyleLbl="node1" presStyleIdx="0" presStyleCnt="4" custScaleX="20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BBE57-8E31-4368-B6E6-10AE60D8BA01}" type="pres">
      <dgm:prSet presAssocID="{A72C36FA-C2AA-4C5A-AC69-A026304F810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02879E9-8E3E-45B2-8678-1F367FA3AD04}" type="pres">
      <dgm:prSet presAssocID="{A72C36FA-C2AA-4C5A-AC69-A026304F810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09380AC-08D2-4F30-B5A3-97AAC4549ACF}" type="pres">
      <dgm:prSet presAssocID="{40E80011-9625-4692-9105-3DE507FD15BC}" presName="node" presStyleLbl="node1" presStyleIdx="1" presStyleCnt="4" custScaleX="203025" custLinFactNeighborX="1315" custLinFactNeighborY="-1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05E60-9B59-4C31-9E74-71E01E791BC9}" type="pres">
      <dgm:prSet presAssocID="{4F3B03D0-E90B-45DB-92B8-907054AEE3F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E5224AF-4660-4FFE-9C85-45E5AB368B3F}" type="pres">
      <dgm:prSet presAssocID="{4F3B03D0-E90B-45DB-92B8-907054AEE3F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AAD0F92-601B-4C9B-BA4B-CB0F3AD037D0}" type="pres">
      <dgm:prSet presAssocID="{E94B3A8B-8FC7-432D-919B-81137EFAE285}" presName="node" presStyleLbl="node1" presStyleIdx="2" presStyleCnt="4" custScaleX="200117" custLinFactNeighborX="-139" custLinFactNeighborY="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A650F-EAEE-48CB-BC6A-6CC937D97A69}" type="pres">
      <dgm:prSet presAssocID="{85643EEA-9CEC-4700-8AB7-53DF3180DDF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AA8D4F6-BC57-4A8C-8F76-1096697B189D}" type="pres">
      <dgm:prSet presAssocID="{85643EEA-9CEC-4700-8AB7-53DF3180DDF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684AFA8-18D4-402A-9D45-06C3EADE5222}" type="pres">
      <dgm:prSet presAssocID="{DA27E6F3-F2EA-42F5-9E35-4161ADFAC206}" presName="node" presStyleLbl="node1" presStyleIdx="3" presStyleCnt="4" custScaleX="19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761F7A-B79B-4B56-B129-30A532CA733C}" type="presOf" srcId="{A72C36FA-C2AA-4C5A-AC69-A026304F8106}" destId="{702879E9-8E3E-45B2-8678-1F367FA3AD04}" srcOrd="1" destOrd="0" presId="urn:microsoft.com/office/officeart/2005/8/layout/process2"/>
    <dgm:cxn modelId="{FF328937-4F9E-4656-84D2-C5AC1DF35F6B}" type="presOf" srcId="{E94B3A8B-8FC7-432D-919B-81137EFAE285}" destId="{DAAD0F92-601B-4C9B-BA4B-CB0F3AD037D0}" srcOrd="0" destOrd="0" presId="urn:microsoft.com/office/officeart/2005/8/layout/process2"/>
    <dgm:cxn modelId="{E4ECC5F8-7BD2-44BA-86B8-A48C7AD86BFD}" type="presOf" srcId="{85643EEA-9CEC-4700-8AB7-53DF3180DDFD}" destId="{E8CA650F-EAEE-48CB-BC6A-6CC937D97A69}" srcOrd="0" destOrd="0" presId="urn:microsoft.com/office/officeart/2005/8/layout/process2"/>
    <dgm:cxn modelId="{8A04CCD8-9018-44BE-BBB4-25BDB735EDFC}" srcId="{BC6FF128-C549-41DA-8484-B8F857B60DD2}" destId="{40E80011-9625-4692-9105-3DE507FD15BC}" srcOrd="1" destOrd="0" parTransId="{E0A1A003-1F37-42F3-8F40-7677224919BA}" sibTransId="{4F3B03D0-E90B-45DB-92B8-907054AEE3FA}"/>
    <dgm:cxn modelId="{24E01053-935B-4227-A202-8CD688A5844D}" type="presOf" srcId="{40E80011-9625-4692-9105-3DE507FD15BC}" destId="{C09380AC-08D2-4F30-B5A3-97AAC4549ACF}" srcOrd="0" destOrd="0" presId="urn:microsoft.com/office/officeart/2005/8/layout/process2"/>
    <dgm:cxn modelId="{33E5B907-55BF-4D02-B366-DE82293AADE2}" srcId="{BC6FF128-C549-41DA-8484-B8F857B60DD2}" destId="{E94B3A8B-8FC7-432D-919B-81137EFAE285}" srcOrd="2" destOrd="0" parTransId="{F545B41C-B26A-49CE-8AD3-EFDFFF09A196}" sibTransId="{85643EEA-9CEC-4700-8AB7-53DF3180DDFD}"/>
    <dgm:cxn modelId="{96B47DE7-9945-424C-A32D-4B887F3C7A78}" type="presOf" srcId="{85643EEA-9CEC-4700-8AB7-53DF3180DDFD}" destId="{8AA8D4F6-BC57-4A8C-8F76-1096697B189D}" srcOrd="1" destOrd="0" presId="urn:microsoft.com/office/officeart/2005/8/layout/process2"/>
    <dgm:cxn modelId="{97705E99-584B-49F8-B529-DC2A21A83B63}" srcId="{BC6FF128-C549-41DA-8484-B8F857B60DD2}" destId="{8DAEE7C9-C231-4E40-A982-5CE14A056E28}" srcOrd="0" destOrd="0" parTransId="{E2741168-092C-4961-82D6-DDF20F11D062}" sibTransId="{A72C36FA-C2AA-4C5A-AC69-A026304F8106}"/>
    <dgm:cxn modelId="{813E5A2C-1DA3-4F70-9158-F63861ADDD65}" type="presOf" srcId="{DA27E6F3-F2EA-42F5-9E35-4161ADFAC206}" destId="{4684AFA8-18D4-402A-9D45-06C3EADE5222}" srcOrd="0" destOrd="0" presId="urn:microsoft.com/office/officeart/2005/8/layout/process2"/>
    <dgm:cxn modelId="{DC7C3770-09C3-44C2-A9F8-CE6539D7DE2F}" type="presOf" srcId="{8DAEE7C9-C231-4E40-A982-5CE14A056E28}" destId="{C5FD8181-7F28-4B57-982A-F3421DBE2C78}" srcOrd="0" destOrd="0" presId="urn:microsoft.com/office/officeart/2005/8/layout/process2"/>
    <dgm:cxn modelId="{88A88DD5-38AE-42FA-85B6-4E37C02FDBB6}" type="presOf" srcId="{4F3B03D0-E90B-45DB-92B8-907054AEE3FA}" destId="{89505E60-9B59-4C31-9E74-71E01E791BC9}" srcOrd="0" destOrd="0" presId="urn:microsoft.com/office/officeart/2005/8/layout/process2"/>
    <dgm:cxn modelId="{ACF32FBC-57FC-4A6F-9EB2-20C741AAC5CC}" type="presOf" srcId="{4F3B03D0-E90B-45DB-92B8-907054AEE3FA}" destId="{0E5224AF-4660-4FFE-9C85-45E5AB368B3F}" srcOrd="1" destOrd="0" presId="urn:microsoft.com/office/officeart/2005/8/layout/process2"/>
    <dgm:cxn modelId="{CEE48255-17FB-42A2-B843-746ADCD7E030}" srcId="{BC6FF128-C549-41DA-8484-B8F857B60DD2}" destId="{DA27E6F3-F2EA-42F5-9E35-4161ADFAC206}" srcOrd="3" destOrd="0" parTransId="{A5085C5E-72F2-4E0C-BD5E-FDB4AC5348A6}" sibTransId="{BF37C324-1189-47FC-89AC-755CFD3A6EA6}"/>
    <dgm:cxn modelId="{40809EB4-D469-46AE-AF9D-C3FED86D503C}" type="presOf" srcId="{BC6FF128-C549-41DA-8484-B8F857B60DD2}" destId="{6CB795BA-C438-4F80-914E-62EE697B922A}" srcOrd="0" destOrd="0" presId="urn:microsoft.com/office/officeart/2005/8/layout/process2"/>
    <dgm:cxn modelId="{E4F07088-4AF0-47C0-849A-2C6CD8C7993C}" type="presOf" srcId="{A72C36FA-C2AA-4C5A-AC69-A026304F8106}" destId="{508BBE57-8E31-4368-B6E6-10AE60D8BA01}" srcOrd="0" destOrd="0" presId="urn:microsoft.com/office/officeart/2005/8/layout/process2"/>
    <dgm:cxn modelId="{09376561-3EFB-4891-8FA3-A944C1D05440}" type="presParOf" srcId="{6CB795BA-C438-4F80-914E-62EE697B922A}" destId="{C5FD8181-7F28-4B57-982A-F3421DBE2C78}" srcOrd="0" destOrd="0" presId="urn:microsoft.com/office/officeart/2005/8/layout/process2"/>
    <dgm:cxn modelId="{D6CBE458-E39F-425D-BFB7-BBFBBD713692}" type="presParOf" srcId="{6CB795BA-C438-4F80-914E-62EE697B922A}" destId="{508BBE57-8E31-4368-B6E6-10AE60D8BA01}" srcOrd="1" destOrd="0" presId="urn:microsoft.com/office/officeart/2005/8/layout/process2"/>
    <dgm:cxn modelId="{74A74F02-D119-4BDD-9309-2512DD22818E}" type="presParOf" srcId="{508BBE57-8E31-4368-B6E6-10AE60D8BA01}" destId="{702879E9-8E3E-45B2-8678-1F367FA3AD04}" srcOrd="0" destOrd="0" presId="urn:microsoft.com/office/officeart/2005/8/layout/process2"/>
    <dgm:cxn modelId="{81C68867-87EA-431B-AA3B-90104597C46D}" type="presParOf" srcId="{6CB795BA-C438-4F80-914E-62EE697B922A}" destId="{C09380AC-08D2-4F30-B5A3-97AAC4549ACF}" srcOrd="2" destOrd="0" presId="urn:microsoft.com/office/officeart/2005/8/layout/process2"/>
    <dgm:cxn modelId="{2BF898BE-DBCE-4279-A8C6-A66156E3A0AD}" type="presParOf" srcId="{6CB795BA-C438-4F80-914E-62EE697B922A}" destId="{89505E60-9B59-4C31-9E74-71E01E791BC9}" srcOrd="3" destOrd="0" presId="urn:microsoft.com/office/officeart/2005/8/layout/process2"/>
    <dgm:cxn modelId="{A42E13F3-4884-4479-B82A-51DF246DE488}" type="presParOf" srcId="{89505E60-9B59-4C31-9E74-71E01E791BC9}" destId="{0E5224AF-4660-4FFE-9C85-45E5AB368B3F}" srcOrd="0" destOrd="0" presId="urn:microsoft.com/office/officeart/2005/8/layout/process2"/>
    <dgm:cxn modelId="{A7ACCC82-97A3-4006-B212-F75CDC872C93}" type="presParOf" srcId="{6CB795BA-C438-4F80-914E-62EE697B922A}" destId="{DAAD0F92-601B-4C9B-BA4B-CB0F3AD037D0}" srcOrd="4" destOrd="0" presId="urn:microsoft.com/office/officeart/2005/8/layout/process2"/>
    <dgm:cxn modelId="{A83EF4E6-5B56-4EC2-AC92-A22CD67B0F3C}" type="presParOf" srcId="{6CB795BA-C438-4F80-914E-62EE697B922A}" destId="{E8CA650F-EAEE-48CB-BC6A-6CC937D97A69}" srcOrd="5" destOrd="0" presId="urn:microsoft.com/office/officeart/2005/8/layout/process2"/>
    <dgm:cxn modelId="{18538323-A0FF-4176-B082-0C02D774892F}" type="presParOf" srcId="{E8CA650F-EAEE-48CB-BC6A-6CC937D97A69}" destId="{8AA8D4F6-BC57-4A8C-8F76-1096697B189D}" srcOrd="0" destOrd="0" presId="urn:microsoft.com/office/officeart/2005/8/layout/process2"/>
    <dgm:cxn modelId="{812877FD-164B-4695-A981-15472BFBC4B6}" type="presParOf" srcId="{6CB795BA-C438-4F80-914E-62EE697B922A}" destId="{4684AFA8-18D4-402A-9D45-06C3EADE52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D8181-7F28-4B57-982A-F3421DBE2C78}">
      <dsp:nvSpPr>
        <dsp:cNvPr id="0" name=""/>
        <dsp:cNvSpPr/>
      </dsp:nvSpPr>
      <dsp:spPr>
        <a:xfrm>
          <a:off x="745033" y="2209"/>
          <a:ext cx="6739532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Отбор документов на хранение</a:t>
          </a:r>
          <a:endParaRPr lang="ru-RU" sz="1600" kern="1200" dirty="0"/>
        </a:p>
      </dsp:txBody>
      <dsp:txXfrm>
        <a:off x="769111" y="26287"/>
        <a:ext cx="6691376" cy="773942"/>
      </dsp:txXfrm>
    </dsp:sp>
    <dsp:sp modelId="{508BBE57-8E31-4368-B6E6-10AE60D8BA01}">
      <dsp:nvSpPr>
        <dsp:cNvPr id="0" name=""/>
        <dsp:cNvSpPr/>
      </dsp:nvSpPr>
      <dsp:spPr>
        <a:xfrm rot="5273918">
          <a:off x="4002673" y="817546"/>
          <a:ext cx="267495" cy="369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4023967" y="868797"/>
        <a:ext cx="221966" cy="187247"/>
      </dsp:txXfrm>
    </dsp:sp>
    <dsp:sp modelId="{C09380AC-08D2-4F30-B5A3-97AAC4549ACF}">
      <dsp:nvSpPr>
        <dsp:cNvPr id="0" name=""/>
        <dsp:cNvSpPr/>
      </dsp:nvSpPr>
      <dsp:spPr>
        <a:xfrm>
          <a:off x="819910" y="1180729"/>
          <a:ext cx="6676263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Экспертиза ценности документов</a:t>
          </a:r>
          <a:endParaRPr lang="ru-RU" sz="1600" kern="1200" dirty="0"/>
        </a:p>
      </dsp:txBody>
      <dsp:txXfrm>
        <a:off x="843988" y="1204807"/>
        <a:ext cx="6628107" cy="773942"/>
      </dsp:txXfrm>
    </dsp:sp>
    <dsp:sp modelId="{89505E60-9B59-4C31-9E74-71E01E791BC9}">
      <dsp:nvSpPr>
        <dsp:cNvPr id="0" name=""/>
        <dsp:cNvSpPr/>
      </dsp:nvSpPr>
      <dsp:spPr>
        <a:xfrm rot="5526757">
          <a:off x="3956248" y="2054877"/>
          <a:ext cx="355773" cy="369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4025118" y="2061999"/>
        <a:ext cx="221966" cy="249041"/>
      </dsp:txXfrm>
    </dsp:sp>
    <dsp:sp modelId="{DAAD0F92-601B-4C9B-BA4B-CB0F3AD037D0}">
      <dsp:nvSpPr>
        <dsp:cNvPr id="0" name=""/>
        <dsp:cNvSpPr/>
      </dsp:nvSpPr>
      <dsp:spPr>
        <a:xfrm>
          <a:off x="819910" y="2476871"/>
          <a:ext cx="6580637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Систематизация документов и техническое оформление дел</a:t>
          </a:r>
          <a:endParaRPr lang="ru-RU" sz="1600" kern="1200" dirty="0"/>
        </a:p>
      </dsp:txBody>
      <dsp:txXfrm>
        <a:off x="843988" y="2500949"/>
        <a:ext cx="6532481" cy="773942"/>
      </dsp:txXfrm>
    </dsp:sp>
    <dsp:sp modelId="{E8CA650F-EAEE-48CB-BC6A-6CC937D97A69}">
      <dsp:nvSpPr>
        <dsp:cNvPr id="0" name=""/>
        <dsp:cNvSpPr/>
      </dsp:nvSpPr>
      <dsp:spPr>
        <a:xfrm rot="5387170">
          <a:off x="3961506" y="3315339"/>
          <a:ext cx="302015" cy="369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4001362" y="3349303"/>
        <a:ext cx="221966" cy="211411"/>
      </dsp:txXfrm>
    </dsp:sp>
    <dsp:sp modelId="{4684AFA8-18D4-402A-9D45-06C3EADE5222}">
      <dsp:nvSpPr>
        <dsp:cNvPr id="0" name=""/>
        <dsp:cNvSpPr/>
      </dsp:nvSpPr>
      <dsp:spPr>
        <a:xfrm>
          <a:off x="894803" y="3701654"/>
          <a:ext cx="6439992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Составление описей дел</a:t>
          </a:r>
          <a:endParaRPr lang="ru-RU" sz="1600" kern="1200" dirty="0"/>
        </a:p>
      </dsp:txBody>
      <dsp:txXfrm>
        <a:off x="918881" y="3725732"/>
        <a:ext cx="6391836" cy="773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F933-1460-481B-9B32-DDACB5060FB8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99E35-C8D8-4733-9C43-5CE39BF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1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D06262B-2AB8-4BB5-B587-C517FB53B924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A2F75A-DB18-4BB0-9168-41B1431791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79012"/>
            <a:ext cx="7772400" cy="1667271"/>
          </a:xfrm>
        </p:spPr>
        <p:txBody>
          <a:bodyPr/>
          <a:lstStyle/>
          <a:p>
            <a:r>
              <a:rPr lang="ru-RU" dirty="0" smtClean="0"/>
              <a:t>Архив с «нуля»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" y="3140968"/>
            <a:ext cx="3620090" cy="31683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48" y="3140968"/>
            <a:ext cx="3522315" cy="31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022522" y="4401108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по делам архивов </a:t>
            </a:r>
          </a:p>
          <a:p>
            <a:pPr algn="ctr"/>
            <a:r>
              <a:rPr lang="ru-RU" dirty="0" smtClean="0"/>
              <a:t>администрации городского округа Тольятти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Подготовка документов для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3. Систематизация </a:t>
            </a:r>
            <a:r>
              <a:rPr lang="ru-RU" b="1" dirty="0" smtClean="0"/>
              <a:t>документов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В дело группируются документы одного календарного года (учебного года).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Распорядительные документы по хронологии.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Документы в личных делах по мере их поступления.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Лицевые счета, карточки ф.Т-2 в порядке алфавита по фамилиям.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документов для хранения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4. Техническое оформление дел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992888" cy="43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Подшивка дела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28932"/>
            <a:ext cx="2844317" cy="379242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12776"/>
            <a:ext cx="4251957" cy="2870071"/>
          </a:xfrm>
        </p:spPr>
      </p:pic>
      <p:sp>
        <p:nvSpPr>
          <p:cNvPr id="2" name="Прямоугольник 1"/>
          <p:cNvSpPr/>
          <p:nvPr/>
        </p:nvSpPr>
        <p:spPr>
          <a:xfrm>
            <a:off x="6660232" y="1844824"/>
            <a:ext cx="576064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04248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04248" y="292494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96235" y="45811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96235" y="386104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351807" y="3861048"/>
            <a:ext cx="820593" cy="6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16216" y="39330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380312" y="39599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516216" y="30689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351807" y="2204864"/>
            <a:ext cx="0" cy="62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16216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380312" y="293577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19994" y="3465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150151" y="4090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506361" y="40993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165401" y="3244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506361" y="2380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216134" y="2353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719994" y="3052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301607" y="3289199"/>
            <a:ext cx="461665" cy="19357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Тыльная сторона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688486" y="3318527"/>
            <a:ext cx="461665" cy="19309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Лицевая сторона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751068" y="5373216"/>
            <a:ext cx="2925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Стрелки показывают движение иглы с нитью. Цифры – порядок движения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843808" y="591240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Тыльная сторона подшитого 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Образец оформления листа-заверителя дела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144607" cy="5665450"/>
          </a:xfrm>
        </p:spPr>
      </p:pic>
    </p:spTree>
    <p:extLst>
      <p:ext uri="{BB962C8B-B14F-4D97-AF65-F5344CB8AC3E}">
        <p14:creationId xmlns:p14="http://schemas.microsoft.com/office/powerpoint/2010/main" val="1467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3528392" cy="2232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>Оформление обложки дела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505548" cy="6007398"/>
          </a:xfrm>
        </p:spPr>
      </p:pic>
    </p:spTree>
    <p:extLst>
      <p:ext uri="{BB962C8B-B14F-4D97-AF65-F5344CB8AC3E}">
        <p14:creationId xmlns:p14="http://schemas.microsoft.com/office/powerpoint/2010/main" val="16798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6700"/>
            <a:ext cx="8375848" cy="42599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документов для хранения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038841"/>
              </p:ext>
            </p:extLst>
          </p:nvPr>
        </p:nvGraphicFramePr>
        <p:xfrm>
          <a:off x="3203848" y="980728"/>
          <a:ext cx="511175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150"/>
                <a:gridCol w="2314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</a:t>
                      </a:r>
                      <a:r>
                        <a:rPr lang="ru-RU" baseline="0" dirty="0" smtClean="0"/>
                        <a:t> описи 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в Правилах 2015 г.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Опись дел постоянного хранения (только для источников –</a:t>
                      </a:r>
                      <a:r>
                        <a:rPr lang="ru-RU" baseline="0" dirty="0" smtClean="0"/>
                        <a:t> комплектования)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Приложение</a:t>
                      </a:r>
                      <a:r>
                        <a:rPr lang="ru-RU" baseline="0" dirty="0" smtClean="0"/>
                        <a:t> № 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Опись электронных документов,</a:t>
                      </a:r>
                      <a:r>
                        <a:rPr lang="ru-RU" baseline="0" dirty="0" smtClean="0"/>
                        <a:t> дел постоянного хранения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Приложение № 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Опись дел по личному составу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Приложение № 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Опись дел временных (свыше</a:t>
                      </a:r>
                      <a:r>
                        <a:rPr lang="ru-RU" baseline="0" dirty="0" smtClean="0"/>
                        <a:t> 10 лет) сроков хранения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Приложение № 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Опись электронных</a:t>
                      </a:r>
                      <a:r>
                        <a:rPr lang="ru-RU" baseline="0" dirty="0" smtClean="0"/>
                        <a:t> документов, дел временных (свыше 10 лет) сроков хранения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Приложение № 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9" y="980728"/>
            <a:ext cx="2016224" cy="2088232"/>
          </a:xfrm>
        </p:spPr>
        <p:txBody>
          <a:bodyPr/>
          <a:lstStyle/>
          <a:p>
            <a:r>
              <a:rPr lang="ru-RU" b="1" dirty="0"/>
              <a:t>5. Составление описей дел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6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Составление годового раздела описи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>
          <a:xfrm>
            <a:off x="240603" y="1196752"/>
            <a:ext cx="4077400" cy="51845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4"/>
          <a:stretch/>
        </p:blipFill>
        <p:spPr>
          <a:xfrm>
            <a:off x="4579159" y="1196752"/>
            <a:ext cx="4025288" cy="5184575"/>
          </a:xfr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259632" y="191683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616116" y="2024335"/>
            <a:ext cx="36004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9572" y="29969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4048" y="29969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494116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20610" y="494903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Отличия между описью дел и внутренней описью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Опись дел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Внутренняя опись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4040188" cy="428133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Составляется для учета дел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Хранится у ответственного за архив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Согласуется и утверждается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Дела вносятся в опись в определенной последовательности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45025" y="1844824"/>
            <a:ext cx="4041775" cy="428133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Составляется для учета документов ВНУТРИ дела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Вшивается в дело, на документы которого составлена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Подписывается составителем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Документы вносятся в опись, так как они расположены в деле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Уничтожение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</a:rPr>
              <a:t>Выделение к уничтожению проводится только после утверждения описей дел постоянного и долговременного срока хранения.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</a:rPr>
              <a:t>Выделение к уничтожению оформляется актом.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</a:rPr>
              <a:t>В акте не описывается каждое дело индивидуально, а указывается общее количество дел данного вида.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2735263" cy="2087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Акт о выделении к уничтожению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344"/>
            <a:ext cx="5328592" cy="66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23528"/>
          </a:xfrm>
        </p:spPr>
        <p:txBody>
          <a:bodyPr/>
          <a:lstStyle/>
          <a:p>
            <a:r>
              <a:rPr lang="ru-RU" dirty="0" smtClean="0"/>
              <a:t>Примерный план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Оценить </a:t>
            </a:r>
            <a:r>
              <a:rPr lang="ru-RU" sz="2000" dirty="0">
                <a:solidFill>
                  <a:schemeClr val="tx1"/>
                </a:solidFill>
              </a:rPr>
              <a:t>организацию архивного хранения </a:t>
            </a:r>
            <a:r>
              <a:rPr lang="ru-RU" sz="2000" dirty="0" smtClean="0">
                <a:solidFill>
                  <a:schemeClr val="tx1"/>
                </a:solidFill>
              </a:rPr>
              <a:t>документов.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Провести инвентаризацию всех документов организации и составить номенклатуру дел.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Установить </a:t>
            </a:r>
            <a:r>
              <a:rPr lang="ru-RU" sz="2000" dirty="0">
                <a:solidFill>
                  <a:schemeClr val="tx1"/>
                </a:solidFill>
              </a:rPr>
              <a:t>единую, стандартную систему приема документов из подразделений организации на хранение.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Отобрать документы для хранения и для уничтожения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Систематизировать дела в архиве.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Ограничить </a:t>
            </a:r>
            <a:r>
              <a:rPr lang="ru-RU" sz="2000" dirty="0">
                <a:solidFill>
                  <a:schemeClr val="tx1"/>
                </a:solidFill>
              </a:rPr>
              <a:t>доступ к </a:t>
            </a:r>
            <a:r>
              <a:rPr lang="ru-RU" sz="2000" dirty="0" smtClean="0">
                <a:solidFill>
                  <a:schemeClr val="tx1"/>
                </a:solidFill>
              </a:rPr>
              <a:t>хранилищу,  </a:t>
            </a:r>
            <a:r>
              <a:rPr lang="ru-RU" sz="2000" dirty="0">
                <a:solidFill>
                  <a:schemeClr val="tx1"/>
                </a:solidFill>
              </a:rPr>
              <a:t>наладить учет приема и выдачи документов.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Поиск недостающих дел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документов.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Организовать </a:t>
            </a:r>
            <a:r>
              <a:rPr lang="ru-RU" sz="2000" dirty="0">
                <a:solidFill>
                  <a:schemeClr val="tx1"/>
                </a:solidFill>
              </a:rPr>
              <a:t>учет всех выполняемых архивом работ.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03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Ограничение доступа к хранилищу документов организации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5194920" cy="4104456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Ограничение доступа в хранилище </a:t>
            </a:r>
          </a:p>
          <a:p>
            <a:r>
              <a:rPr lang="ru-RU" sz="3600" dirty="0" smtClean="0"/>
              <a:t>Строгая регистрация выдачи дел на руки</a:t>
            </a:r>
          </a:p>
          <a:p>
            <a:r>
              <a:rPr lang="ru-RU" sz="3600" dirty="0" smtClean="0"/>
              <a:t>Регулярные проверки возврата дел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4824"/>
            <a:ext cx="2926080" cy="3901440"/>
          </a:xfrm>
        </p:spPr>
      </p:pic>
    </p:spTree>
    <p:extLst>
      <p:ext uri="{BB962C8B-B14F-4D97-AF65-F5344CB8AC3E}">
        <p14:creationId xmlns:p14="http://schemas.microsoft.com/office/powerpoint/2010/main" val="427192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недостающих документов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Выявить </a:t>
            </a:r>
            <a:r>
              <a:rPr lang="ru-RU" dirty="0">
                <a:solidFill>
                  <a:schemeClr val="tx1"/>
                </a:solidFill>
              </a:rPr>
              <a:t>ошибки в подсчетах, установить номера и заголовки дел выделенных к </a:t>
            </a:r>
            <a:r>
              <a:rPr lang="ru-RU" dirty="0" smtClean="0">
                <a:solidFill>
                  <a:schemeClr val="tx1"/>
                </a:solidFill>
              </a:rPr>
              <a:t>уничтожению;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Проанализировать </a:t>
            </a:r>
            <a:r>
              <a:rPr lang="ru-RU" dirty="0">
                <a:solidFill>
                  <a:schemeClr val="tx1"/>
                </a:solidFill>
              </a:rPr>
              <a:t>имеющиеся в описи фонда заголовки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целью выявления дел, включенных в опись дважды или включенных в другую опись данного фонда, но под другим номером;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Изучить акты </a:t>
            </a:r>
            <a:r>
              <a:rPr lang="ru-RU" dirty="0">
                <a:solidFill>
                  <a:schemeClr val="tx1"/>
                </a:solidFill>
              </a:rPr>
              <a:t>о выделении к уничтожению, акты выдачи архивных документов во временное пользование, </a:t>
            </a:r>
            <a:r>
              <a:rPr lang="ru-RU" dirty="0" smtClean="0">
                <a:solidFill>
                  <a:schemeClr val="tx1"/>
                </a:solidFill>
              </a:rPr>
              <a:t>акты </a:t>
            </a:r>
            <a:r>
              <a:rPr lang="ru-RU" dirty="0">
                <a:solidFill>
                  <a:schemeClr val="tx1"/>
                </a:solidFill>
              </a:rPr>
              <a:t>приема-передачи документов в другие организации или муниципальный архив;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Проверить </a:t>
            </a:r>
            <a:r>
              <a:rPr lang="ru-RU" dirty="0">
                <a:solidFill>
                  <a:schemeClr val="tx1"/>
                </a:solidFill>
              </a:rPr>
              <a:t>дела </a:t>
            </a:r>
            <a:r>
              <a:rPr lang="ru-RU" dirty="0" smtClean="0">
                <a:solidFill>
                  <a:schemeClr val="tx1"/>
                </a:solidFill>
              </a:rPr>
              <a:t>находящиеся </a:t>
            </a:r>
            <a:r>
              <a:rPr lang="ru-RU" dirty="0">
                <a:solidFill>
                  <a:schemeClr val="tx1"/>
                </a:solidFill>
              </a:rPr>
              <a:t>рядом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неправильная подкладка);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Изучить </a:t>
            </a:r>
            <a:r>
              <a:rPr lang="ru-RU" dirty="0">
                <a:solidFill>
                  <a:schemeClr val="tx1"/>
                </a:solidFill>
              </a:rPr>
              <a:t>документы по выдаче дел из </a:t>
            </a:r>
            <a:r>
              <a:rPr lang="ru-RU" dirty="0" smtClean="0">
                <a:solidFill>
                  <a:schemeClr val="tx1"/>
                </a:solidFill>
              </a:rPr>
              <a:t>хранилища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Организовать </a:t>
            </a:r>
            <a:r>
              <a:rPr lang="ru-RU" dirty="0">
                <a:solidFill>
                  <a:schemeClr val="tx1"/>
                </a:solidFill>
              </a:rPr>
              <a:t>поиск дел в </a:t>
            </a:r>
            <a:r>
              <a:rPr lang="ru-RU" dirty="0" smtClean="0">
                <a:solidFill>
                  <a:schemeClr val="tx1"/>
                </a:solidFill>
              </a:rPr>
              <a:t>подразделениях </a:t>
            </a:r>
            <a:r>
              <a:rPr lang="ru-RU" dirty="0">
                <a:solidFill>
                  <a:schemeClr val="tx1"/>
                </a:solidFill>
              </a:rPr>
              <a:t>организации, от которых документы принимались на хранение, так как дела могли быть не сданы, но поставлены на учет в </a:t>
            </a:r>
            <a:r>
              <a:rPr lang="ru-RU" dirty="0" smtClean="0">
                <a:solidFill>
                  <a:schemeClr val="tx1"/>
                </a:solidFill>
              </a:rPr>
              <a:t>архиве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7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результате розыска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4038600" cy="24048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дела </a:t>
            </a:r>
            <a:r>
              <a:rPr lang="ru-RU" b="1" dirty="0">
                <a:solidFill>
                  <a:schemeClr val="tx1"/>
                </a:solidFill>
              </a:rPr>
              <a:t>могут быть найдены,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</a:t>
            </a:r>
            <a:r>
              <a:rPr lang="ru-RU" b="1" dirty="0">
                <a:solidFill>
                  <a:schemeClr val="tx1"/>
                </a:solidFill>
              </a:rPr>
              <a:t>дел может быть подтверждено </a:t>
            </a:r>
            <a:r>
              <a:rPr lang="ru-RU" b="1" dirty="0" smtClean="0">
                <a:solidFill>
                  <a:schemeClr val="tx1"/>
                </a:solidFill>
              </a:rPr>
              <a:t>документами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44008" y="1556792"/>
            <a:ext cx="4041648" cy="45262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дела могут быть не </a:t>
            </a:r>
            <a:r>
              <a:rPr lang="ru-RU" b="1" dirty="0" smtClean="0">
                <a:solidFill>
                  <a:schemeClr val="tx1"/>
                </a:solidFill>
              </a:rPr>
              <a:t>найдены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составляется </a:t>
            </a:r>
            <a:r>
              <a:rPr lang="ru-RU" dirty="0">
                <a:solidFill>
                  <a:schemeClr val="tx1"/>
                </a:solidFill>
              </a:rPr>
              <a:t>справка о ходе и результатах розыска дел,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составляется акт об утрате документов,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составляется </a:t>
            </a:r>
            <a:r>
              <a:rPr lang="ru-RU" dirty="0">
                <a:solidFill>
                  <a:schemeClr val="tx1"/>
                </a:solidFill>
              </a:rPr>
              <a:t>акт о завершении розыска дел, о снятии с учета дел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26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26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/>
              <a:t>Архивное хранение документов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Помещение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Разделение хранилища документов и рабочих комнат для сотрудников архива.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Помещения должны быть безопасными в пожарном отношении.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 должно быть газовых, </a:t>
            </a:r>
            <a:r>
              <a:rPr lang="ru-RU" dirty="0" err="1">
                <a:solidFill>
                  <a:schemeClr val="tx1"/>
                </a:solidFill>
              </a:rPr>
              <a:t>водонесущих</a:t>
            </a:r>
            <a:r>
              <a:rPr lang="ru-RU" dirty="0">
                <a:solidFill>
                  <a:schemeClr val="tx1"/>
                </a:solidFill>
              </a:rPr>
              <a:t> трубопроводов, рубильников.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Наружные двери архива должны быть металлическими либо обиты металлическим листом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6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339552"/>
          </a:xfrm>
        </p:spPr>
        <p:txBody>
          <a:bodyPr/>
          <a:lstStyle/>
          <a:p>
            <a:r>
              <a:rPr lang="ru-RU" dirty="0"/>
              <a:t>Архивное хранение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Освещение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допускается прямой солнечный </a:t>
            </a:r>
            <a:r>
              <a:rPr lang="ru-RU" dirty="0" smtClean="0">
                <a:solidFill>
                  <a:schemeClr val="tx1"/>
                </a:solidFill>
              </a:rPr>
              <a:t>свет!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Защита документов от света обеспечивается: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	- хранением документов в коробках, шкафах, стеллажах закрытого типа;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	- применением на окнах </a:t>
            </a:r>
            <a:r>
              <a:rPr lang="ru-RU" dirty="0" smtClean="0">
                <a:solidFill>
                  <a:schemeClr val="tx1"/>
                </a:solidFill>
              </a:rPr>
              <a:t>штор, жалюзи, </a:t>
            </a:r>
            <a:r>
              <a:rPr lang="ru-RU" dirty="0" err="1" smtClean="0">
                <a:solidFill>
                  <a:schemeClr val="tx1"/>
                </a:solidFill>
              </a:rPr>
              <a:t>светорассеивателей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0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Архивные коробки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6269"/>
            <a:ext cx="3600400" cy="36004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621782" cy="3621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43" y="3933056"/>
            <a:ext cx="2880320" cy="2800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486916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Размеры архивных коробок </a:t>
            </a:r>
            <a:r>
              <a:rPr lang="ru-RU" sz="2400" dirty="0" smtClean="0"/>
              <a:t>38 </a:t>
            </a:r>
            <a:r>
              <a:rPr lang="ru-RU" sz="2400" dirty="0"/>
              <a:t>х </a:t>
            </a:r>
            <a:r>
              <a:rPr lang="ru-RU" sz="2400" dirty="0" smtClean="0"/>
              <a:t>28 </a:t>
            </a:r>
            <a:r>
              <a:rPr lang="ru-RU" sz="2400" dirty="0"/>
              <a:t>х </a:t>
            </a:r>
            <a:r>
              <a:rPr lang="ru-RU" sz="2400" dirty="0" smtClean="0"/>
              <a:t>18 </a:t>
            </a:r>
            <a:r>
              <a:rPr lang="ru-RU" sz="2400" dirty="0"/>
              <a:t>см.</a:t>
            </a:r>
          </a:p>
        </p:txBody>
      </p:sp>
    </p:spTree>
    <p:extLst>
      <p:ext uri="{BB962C8B-B14F-4D97-AF65-F5344CB8AC3E}">
        <p14:creationId xmlns:p14="http://schemas.microsoft.com/office/powerpoint/2010/main" val="1965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Архивные связки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09939" cy="43099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18156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Архивное хранение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Хранилища оборудуются стационарными металлическими стеллажами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Для хранения секретных, особо ценных дел и учетных документов используются сейфы или металлические шкафы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347516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91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339552"/>
          </a:xfrm>
        </p:spPr>
        <p:txBody>
          <a:bodyPr/>
          <a:lstStyle/>
          <a:p>
            <a:r>
              <a:rPr lang="ru-RU" dirty="0"/>
              <a:t>Архивное хранение документов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Размещение документов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Расстояние между рядами стеллажей (главный проход) – 120 см;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Расстояние (проход) между стеллажами – 75 см;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Расстояние между стеной и торцом стеллажа – 45 см;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Расстояние между полом и нижней полкой стеллажа – не менее 15 см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954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35088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Тел. 54 – 39 – 32</a:t>
            </a:r>
          </a:p>
          <a:p>
            <a:r>
              <a:rPr lang="ru-RU" sz="3200" b="1" dirty="0" smtClean="0"/>
              <a:t>54 – 33 – 81</a:t>
            </a:r>
          </a:p>
          <a:p>
            <a:r>
              <a:rPr lang="ru-RU" sz="3200" b="1" dirty="0" smtClean="0"/>
              <a:t>54 – 39 – 47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98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/>
              <a:t>Проведение инвентаризации всех документов организации и составление номенклатуры дел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кого хранится данный документ (наименование подразделения и ответственный сотрудник, его имя и должность);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сколько </a:t>
            </a:r>
            <a:r>
              <a:rPr lang="ru-RU" dirty="0">
                <a:solidFill>
                  <a:schemeClr val="tx1"/>
                </a:solidFill>
              </a:rPr>
              <a:t>документов этого вида создается в год (количество папок, количество погонных метров документов);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способ </a:t>
            </a:r>
            <a:r>
              <a:rPr lang="ru-RU" dirty="0">
                <a:solidFill>
                  <a:schemeClr val="tx1"/>
                </a:solidFill>
              </a:rPr>
              <a:t>формирования дела (по дате, по алфавиту, по теме и т.д.);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сколько </a:t>
            </a:r>
            <a:r>
              <a:rPr lang="ru-RU" dirty="0">
                <a:solidFill>
                  <a:schemeClr val="tx1"/>
                </a:solidFill>
              </a:rPr>
              <a:t>таких документов существует в данный момент и где они хранятся;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относится </a:t>
            </a:r>
            <a:r>
              <a:rPr lang="ru-RU" dirty="0">
                <a:solidFill>
                  <a:schemeClr val="tx1"/>
                </a:solidFill>
              </a:rPr>
              <a:t>ли документ к категории конфиденциальных, и если да, то по каким критериям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сколько </a:t>
            </a:r>
            <a:r>
              <a:rPr lang="ru-RU" dirty="0">
                <a:solidFill>
                  <a:schemeClr val="tx1"/>
                </a:solidFill>
              </a:rPr>
              <a:t>времени документ должен храниться;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есть </a:t>
            </a:r>
            <a:r>
              <a:rPr lang="ru-RU" dirty="0">
                <a:solidFill>
                  <a:schemeClr val="tx1"/>
                </a:solidFill>
              </a:rPr>
              <a:t>ли в организации документы, которые существуют только в электронном виде, и в каких информационных системах организации они хранятся. </a:t>
            </a:r>
          </a:p>
        </p:txBody>
      </p:sp>
    </p:spTree>
    <p:extLst>
      <p:ext uri="{BB962C8B-B14F-4D97-AF65-F5344CB8AC3E}">
        <p14:creationId xmlns:p14="http://schemas.microsoft.com/office/powerpoint/2010/main" val="37930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Установление единой системы приема документов из подразделений / от специалистов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Прием документов осуществляется по актам / сдаточным описям в соответствии с графиком.</a:t>
            </a:r>
          </a:p>
          <a:p>
            <a:r>
              <a:rPr lang="ru-RU" dirty="0">
                <a:solidFill>
                  <a:schemeClr val="tx1"/>
                </a:solidFill>
              </a:rPr>
              <a:t>Сдаточная опись - документ, подтверждающий передачу дел в архив.</a:t>
            </a:r>
          </a:p>
          <a:p>
            <a:r>
              <a:rPr lang="ru-RU" dirty="0">
                <a:solidFill>
                  <a:schemeClr val="tx1"/>
                </a:solidFill>
              </a:rPr>
              <a:t>Если в </a:t>
            </a:r>
            <a:r>
              <a:rPr lang="ru-RU" dirty="0" smtClean="0">
                <a:solidFill>
                  <a:schemeClr val="tx1"/>
                </a:solidFill>
              </a:rPr>
              <a:t>учреждении есть </a:t>
            </a:r>
            <a:r>
              <a:rPr lang="ru-RU" dirty="0">
                <a:solidFill>
                  <a:schemeClr val="tx1"/>
                </a:solidFill>
              </a:rPr>
              <a:t>регламент по архивному </a:t>
            </a:r>
            <a:r>
              <a:rPr lang="ru-RU" dirty="0" smtClean="0">
                <a:solidFill>
                  <a:schemeClr val="tx1"/>
                </a:solidFill>
              </a:rPr>
              <a:t>делу: целесообразно внести </a:t>
            </a:r>
            <a:r>
              <a:rPr lang="ru-RU" dirty="0">
                <a:solidFill>
                  <a:schemeClr val="tx1"/>
                </a:solidFill>
              </a:rPr>
              <a:t>туда обязанность для подразделений заполнять сдаточные </a:t>
            </a:r>
            <a:r>
              <a:rPr lang="ru-RU" dirty="0" smtClean="0">
                <a:solidFill>
                  <a:schemeClr val="tx1"/>
                </a:solidFill>
              </a:rPr>
              <a:t>описи.</a:t>
            </a:r>
          </a:p>
          <a:p>
            <a:r>
              <a:rPr lang="ru-RU" dirty="0">
                <a:solidFill>
                  <a:schemeClr val="tx1"/>
                </a:solidFill>
              </a:rPr>
              <a:t>Сдаточная опись подписывается работником, который передает документы, и работником, который их </a:t>
            </a:r>
            <a:r>
              <a:rPr lang="ru-RU" dirty="0" smtClean="0">
                <a:solidFill>
                  <a:schemeClr val="tx1"/>
                </a:solidFill>
              </a:rPr>
              <a:t>принимает.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2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Образец графика передачи дел в архив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785198" cy="4457789"/>
          </a:xfrm>
        </p:spPr>
      </p:pic>
    </p:spTree>
    <p:extLst>
      <p:ext uri="{BB962C8B-B14F-4D97-AF65-F5344CB8AC3E}">
        <p14:creationId xmlns:p14="http://schemas.microsoft.com/office/powerpoint/2010/main" val="39591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3213993" cy="1152128"/>
          </a:xfrm>
        </p:spPr>
        <p:txBody>
          <a:bodyPr/>
          <a:lstStyle/>
          <a:p>
            <a:r>
              <a:rPr lang="ru-RU" dirty="0" smtClean="0"/>
              <a:t>Образец сдаточной описи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392488" cy="6374587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168352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 заполнении описи </a:t>
            </a:r>
            <a:r>
              <a:rPr lang="ru-RU" dirty="0" smtClean="0">
                <a:solidFill>
                  <a:schemeClr val="tx1"/>
                </a:solidFill>
              </a:rPr>
              <a:t>учитывается не вид документов (</a:t>
            </a:r>
            <a:r>
              <a:rPr lang="ru-RU" dirty="0">
                <a:solidFill>
                  <a:schemeClr val="tx1"/>
                </a:solidFill>
              </a:rPr>
              <a:t>Приказы по основной деятельности) и не единицы документов (Приказ №1, Приказ №2…).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Указываются единицы хранения (дела):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Приказы по основной деятельности, том 1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Приказы по основной деятельности, том 2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Приказы по основной деятельности, том 3 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3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Подготовка документов для хранения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7495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документов для хранения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1"/>
            <a:ext cx="8229600" cy="2232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Отбор документов на хранение</a:t>
            </a:r>
          </a:p>
          <a:p>
            <a:pPr marL="0" indent="0" algn="just">
              <a:buNone/>
            </a:pPr>
            <a:r>
              <a:rPr lang="ru-RU" sz="2800" dirty="0" smtClean="0"/>
              <a:t>По номенклатуре дел отбираются дела, срок хранения которых превышает 10 лет.</a:t>
            </a:r>
          </a:p>
          <a:p>
            <a:pPr marL="0" indent="0" algn="just">
              <a:buNone/>
            </a:pPr>
            <a:r>
              <a:rPr lang="ru-RU" sz="2800" dirty="0" smtClean="0"/>
              <a:t>Проводится полистная проверка дел с пометкой </a:t>
            </a:r>
            <a:r>
              <a:rPr lang="ru-RU" sz="2800" dirty="0" smtClean="0"/>
              <a:t>ЭПК для отбора на длительное хранение документов, представляющих историческую и практическую значимость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7" b="24999"/>
          <a:stretch/>
        </p:blipFill>
        <p:spPr>
          <a:xfrm>
            <a:off x="1115616" y="4005064"/>
            <a:ext cx="7244524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4653136"/>
            <a:ext cx="1656184" cy="1200329"/>
          </a:xfrm>
          <a:prstGeom prst="rect">
            <a:avLst/>
          </a:prstGeom>
          <a:solidFill>
            <a:srgbClr val="76BB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Документы длительного срока хранения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Подготовка документов для хранения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2</a:t>
            </a:r>
            <a:r>
              <a:rPr lang="ru-RU" sz="2800" b="1" dirty="0"/>
              <a:t>. Экспертиза ценности отобранных </a:t>
            </a:r>
            <a:r>
              <a:rPr lang="ru-RU" sz="2800" b="1" dirty="0" smtClean="0"/>
              <a:t>на хранение документов</a:t>
            </a:r>
            <a:endParaRPr lang="ru-RU" sz="2800" b="1" dirty="0"/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Документы в деле соответствуют заголовку дела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Наличие </a:t>
            </a:r>
            <a:r>
              <a:rPr lang="ru-RU" sz="2800" dirty="0">
                <a:solidFill>
                  <a:schemeClr val="tx1"/>
                </a:solidFill>
              </a:rPr>
              <a:t>всех документов,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Документы </a:t>
            </a:r>
            <a:r>
              <a:rPr lang="ru-RU" sz="2800" dirty="0">
                <a:solidFill>
                  <a:schemeClr val="tx1"/>
                </a:solidFill>
              </a:rPr>
              <a:t>правильно оформлены (подписи, печати),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Наличие </a:t>
            </a:r>
            <a:r>
              <a:rPr lang="ru-RU" sz="2800" dirty="0">
                <a:solidFill>
                  <a:schemeClr val="tx1"/>
                </a:solidFill>
              </a:rPr>
              <a:t>необходимых </a:t>
            </a:r>
            <a:r>
              <a:rPr lang="ru-RU" sz="2800" dirty="0" smtClean="0">
                <a:solidFill>
                  <a:schemeClr val="tx1"/>
                </a:solidFill>
              </a:rPr>
              <a:t>приложений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Сроки хранения документов в деле соответствуют сроку хранения дела.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В деле нет дублетных документов, копий и т.д.</a:t>
            </a:r>
          </a:p>
          <a:p>
            <a:pPr algn="just">
              <a:buFontTx/>
              <a:buChar char="-"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5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1270</TotalTime>
  <Words>1071</Words>
  <Application>Microsoft Office PowerPoint</Application>
  <PresentationFormat>Экран (4:3)</PresentationFormat>
  <Paragraphs>161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Исполнительная</vt:lpstr>
      <vt:lpstr>Архив с «нуля»</vt:lpstr>
      <vt:lpstr>Примерный план работ</vt:lpstr>
      <vt:lpstr>Проведение инвентаризации всех документов организации и составление номенклатуры дел</vt:lpstr>
      <vt:lpstr>Установление единой системы приема документов из подразделений / от специалистов</vt:lpstr>
      <vt:lpstr>Образец графика передачи дел в архив</vt:lpstr>
      <vt:lpstr>Образец сдаточной описи</vt:lpstr>
      <vt:lpstr>Подготовка документов для хранения</vt:lpstr>
      <vt:lpstr>Подготовка документов для хранения</vt:lpstr>
      <vt:lpstr>Подготовка документов для хранения</vt:lpstr>
      <vt:lpstr>Подготовка документов для хранения</vt:lpstr>
      <vt:lpstr>Подготовка документов для хранения</vt:lpstr>
      <vt:lpstr>Подшивка дела</vt:lpstr>
      <vt:lpstr>Образец оформления листа-заверителя дела</vt:lpstr>
      <vt:lpstr>Оформление обложки дела</vt:lpstr>
      <vt:lpstr>Подготовка документов для хранения</vt:lpstr>
      <vt:lpstr>Составление годового раздела описи</vt:lpstr>
      <vt:lpstr>Отличия между описью дел и внутренней описью</vt:lpstr>
      <vt:lpstr>Уничтожение документов</vt:lpstr>
      <vt:lpstr>Акт о выделении к уничтожению </vt:lpstr>
      <vt:lpstr>Ограничение доступа к хранилищу документов организации</vt:lpstr>
      <vt:lpstr>Поиск недостающих документов</vt:lpstr>
      <vt:lpstr>В результате розыска </vt:lpstr>
      <vt:lpstr>Архивное хранение документов</vt:lpstr>
      <vt:lpstr>Архивное хранение документов</vt:lpstr>
      <vt:lpstr>Архивные коробки</vt:lpstr>
      <vt:lpstr>Архивные связки</vt:lpstr>
      <vt:lpstr>Архивное хранение документов</vt:lpstr>
      <vt:lpstr>Архивное хранение документов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 с «нуля»</dc:title>
  <dc:creator>пк1</dc:creator>
  <cp:lastModifiedBy>пк1</cp:lastModifiedBy>
  <cp:revision>45</cp:revision>
  <dcterms:created xsi:type="dcterms:W3CDTF">2019-04-08T10:00:02Z</dcterms:created>
  <dcterms:modified xsi:type="dcterms:W3CDTF">2019-04-16T11:23:01Z</dcterms:modified>
</cp:coreProperties>
</file>